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394" r:id="rId3"/>
    <p:sldId id="466" r:id="rId4"/>
    <p:sldId id="500" r:id="rId5"/>
    <p:sldId id="576" r:id="rId6"/>
    <p:sldId id="519" r:id="rId7"/>
    <p:sldId id="603" r:id="rId8"/>
    <p:sldId id="621" r:id="rId9"/>
    <p:sldId id="601" r:id="rId10"/>
    <p:sldId id="520" r:id="rId11"/>
    <p:sldId id="602" r:id="rId12"/>
    <p:sldId id="608" r:id="rId13"/>
    <p:sldId id="619" r:id="rId14"/>
    <p:sldId id="609" r:id="rId15"/>
    <p:sldId id="610" r:id="rId16"/>
    <p:sldId id="611" r:id="rId17"/>
    <p:sldId id="612" r:id="rId18"/>
    <p:sldId id="613" r:id="rId19"/>
    <p:sldId id="614" r:id="rId20"/>
    <p:sldId id="615" r:id="rId21"/>
    <p:sldId id="616" r:id="rId22"/>
    <p:sldId id="617" r:id="rId23"/>
    <p:sldId id="618" r:id="rId24"/>
    <p:sldId id="605" r:id="rId25"/>
    <p:sldId id="606" r:id="rId26"/>
    <p:sldId id="607" r:id="rId27"/>
    <p:sldId id="604" r:id="rId28"/>
    <p:sldId id="620" r:id="rId29"/>
    <p:sldId id="622" r:id="rId30"/>
    <p:sldId id="623" r:id="rId31"/>
    <p:sldId id="624" r:id="rId32"/>
    <p:sldId id="625" r:id="rId33"/>
    <p:sldId id="626" r:id="rId34"/>
    <p:sldId id="629" r:id="rId35"/>
    <p:sldId id="630" r:id="rId36"/>
    <p:sldId id="631" r:id="rId37"/>
    <p:sldId id="627" r:id="rId38"/>
    <p:sldId id="628" r:id="rId39"/>
    <p:sldId id="561" r:id="rId40"/>
    <p:sldId id="518" r:id="rId41"/>
    <p:sldId id="352" r:id="rId42"/>
    <p:sldId id="393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Apache Tomcat" id="{13C67FD4-2B9F-49BD-9771-70FAC46174E5}">
          <p14:sldIdLst>
            <p14:sldId id="576"/>
            <p14:sldId id="519"/>
            <p14:sldId id="603"/>
            <p14:sldId id="621"/>
          </p14:sldIdLst>
        </p14:section>
        <p14:section name="Java Servlets" id="{F4BC86D2-16EB-4E41-9B2E-3066BCF27B3B}">
          <p14:sldIdLst>
            <p14:sldId id="601"/>
            <p14:sldId id="520"/>
            <p14:sldId id="602"/>
            <p14:sldId id="608"/>
            <p14:sldId id="619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05"/>
            <p14:sldId id="606"/>
            <p14:sldId id="607"/>
          </p14:sldIdLst>
        </p14:section>
        <p14:section name="JSP" id="{71E0AF20-8692-4AAF-A7A5-9B60DE04B1CA}">
          <p14:sldIdLst>
            <p14:sldId id="604"/>
            <p14:sldId id="620"/>
            <p14:sldId id="622"/>
            <p14:sldId id="623"/>
            <p14:sldId id="624"/>
            <p14:sldId id="625"/>
            <p14:sldId id="626"/>
            <p14:sldId id="629"/>
            <p14:sldId id="630"/>
            <p14:sldId id="631"/>
            <p14:sldId id="627"/>
            <p14:sldId id="628"/>
          </p14:sldIdLst>
        </p14:section>
        <p14:section name="Conclusion" id="{CAD93B16-9430-4CD6-BD17-69844E1E5D8E}">
          <p14:sldIdLst>
            <p14:sldId id="561"/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6B854E"/>
    <a:srgbClr val="FBEEDC"/>
    <a:srgbClr val="F8DC9E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2" autoAdjust="0"/>
    <p:restoredTop sz="94595" autoAdjust="0"/>
  </p:normalViewPr>
  <p:slideViewPr>
    <p:cSldViewPr>
      <p:cViewPr varScale="1">
        <p:scale>
          <a:sx n="83" d="100"/>
          <a:sy n="83" d="100"/>
        </p:scale>
        <p:origin x="581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0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is possible to invalidate a cookie by invoking the method </a:t>
            </a:r>
            <a:r>
              <a:rPr lang="en-GB" dirty="0" err="1" smtClean="0">
                <a:effectLst/>
              </a:rPr>
              <a:t>languageCookie</a:t>
            </a:r>
            <a:r>
              <a:rPr lang="en-GB" dirty="0" err="1" smtClean="0"/>
              <a:t>.setMaxAge</a:t>
            </a:r>
            <a:r>
              <a:rPr lang="en-GB" dirty="0" smtClean="0"/>
              <a:t>(</a:t>
            </a: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GB" dirty="0" smtClean="0"/>
              <a:t>);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10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is possible to invalidate a cookie by invoking the method </a:t>
            </a:r>
            <a:r>
              <a:rPr lang="en-GB" dirty="0" err="1" smtClean="0">
                <a:effectLst/>
              </a:rPr>
              <a:t>languageCookie</a:t>
            </a:r>
            <a:r>
              <a:rPr lang="en-GB" dirty="0" err="1" smtClean="0"/>
              <a:t>.setMaxAge</a:t>
            </a:r>
            <a:r>
              <a:rPr lang="en-GB" dirty="0" smtClean="0"/>
              <a:t>(</a:t>
            </a: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GB" dirty="0" smtClean="0"/>
              <a:t>);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9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is possible to invalidate a cookie by invoking the method </a:t>
            </a:r>
            <a:r>
              <a:rPr lang="en-GB" dirty="0" err="1" smtClean="0">
                <a:effectLst/>
              </a:rPr>
              <a:t>languageCookie</a:t>
            </a:r>
            <a:r>
              <a:rPr lang="en-GB" dirty="0" err="1" smtClean="0"/>
              <a:t>.setMaxAge</a:t>
            </a:r>
            <a:r>
              <a:rPr lang="en-GB" dirty="0" smtClean="0"/>
              <a:t>(</a:t>
            </a: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GB" dirty="0" smtClean="0"/>
              <a:t>);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15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is possible to invalidate a cookie by invoking the method </a:t>
            </a:r>
            <a:r>
              <a:rPr lang="en-GB" dirty="0" err="1" smtClean="0">
                <a:effectLst/>
              </a:rPr>
              <a:t>languageCookie</a:t>
            </a:r>
            <a:r>
              <a:rPr lang="en-GB" dirty="0" err="1" smtClean="0"/>
              <a:t>.setMaxAge</a:t>
            </a:r>
            <a:r>
              <a:rPr lang="en-GB" dirty="0" smtClean="0"/>
              <a:t>(</a:t>
            </a: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GB" dirty="0" smtClean="0"/>
              <a:t>);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99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is possible to invalidate a cookie by invoking the method </a:t>
            </a:r>
            <a:r>
              <a:rPr lang="en-GB" dirty="0" err="1" smtClean="0">
                <a:effectLst/>
              </a:rPr>
              <a:t>languageCookie</a:t>
            </a:r>
            <a:r>
              <a:rPr lang="en-GB" dirty="0" err="1" smtClean="0"/>
              <a:t>.setMaxAge</a:t>
            </a:r>
            <a:r>
              <a:rPr lang="en-GB" dirty="0" smtClean="0"/>
              <a:t>(</a:t>
            </a: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GB" dirty="0" smtClean="0"/>
              <a:t>);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3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6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50.png"/><Relationship Id="rId7" Type="http://schemas.openxmlformats.org/officeDocument/2006/relationships/image" Target="../media/image43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infragistics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Servlets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48331" y="1812064"/>
            <a:ext cx="8125251" cy="778736"/>
          </a:xfrm>
        </p:spPr>
        <p:txBody>
          <a:bodyPr>
            <a:normAutofit/>
          </a:bodyPr>
          <a:lstStyle/>
          <a:p>
            <a:r>
              <a:rPr lang="en-US" b="1" dirty="0" smtClean="0"/>
              <a:t>Tomcat, Servlets, JSP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587804">
            <a:off x="5216564" y="3675657"/>
            <a:ext cx="185172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to Servlets</a:t>
            </a:r>
            <a:endParaRPr lang="en-US" dirty="0"/>
          </a:p>
        </p:txBody>
      </p:sp>
      <p:pic>
        <p:nvPicPr>
          <p:cNvPr id="16" name="Content Placeholder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2" y="4642600"/>
            <a:ext cx="2512603" cy="1674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548296"/>
            <a:ext cx="3212048" cy="2703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490" y="4867721"/>
            <a:ext cx="1607196" cy="160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Dependencies 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2133405"/>
            <a:ext cx="10668000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dependency&gt;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&lt;groupId&gt;javax&lt;/groupId&gt;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javaee-api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&lt;version&gt;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7.0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&lt;/version&gt;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&lt;/dependency&gt;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600200"/>
            <a:ext cx="10668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6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Servlet Example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502485"/>
            <a:ext cx="115824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@WebServlet("/home")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doPost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HttpServletRequest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request, </a:t>
            </a: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HttpServletResponse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response) </a:t>
            </a: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throws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ServletException, IOException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doGet(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HttpServletRequest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request, </a:t>
            </a: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HttpServletResponse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response) </a:t>
            </a: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throws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ServletException, IOException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96928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Servlet.java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1446212" y="2895600"/>
            <a:ext cx="2590800" cy="838199"/>
          </a:xfrm>
          <a:prstGeom prst="wedgeRoundRectCallout">
            <a:avLst>
              <a:gd name="adj1" fmla="val 38785"/>
              <a:gd name="adj2" fmla="val -840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Handle 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Post requests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293812" y="4876800"/>
            <a:ext cx="2590800" cy="838199"/>
          </a:xfrm>
          <a:prstGeom prst="wedgeRoundRectCallout">
            <a:avLst>
              <a:gd name="adj1" fmla="val 38785"/>
              <a:gd name="adj2" fmla="val -840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Handle 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Get requests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732212" y="572423"/>
            <a:ext cx="2133600" cy="502920"/>
          </a:xfrm>
          <a:prstGeom prst="wedgeRoundRectCallout">
            <a:avLst>
              <a:gd name="adj1" fmla="val -44723"/>
              <a:gd name="adj2" fmla="val 1141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URL pattern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417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default servlet. Listens to everything that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doesn’t match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other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patterns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/*")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listen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everything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overrides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othe paths.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@WebServlet("")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listen to only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root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/home")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listen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only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/home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route.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/*.html")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extention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Patterns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656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Servlet Lifecycle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6" y="3001011"/>
            <a:ext cx="1950461" cy="1950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012" y="224607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</a:t>
            </a:r>
            <a:r>
              <a:rPr lang="en-US" sz="2800" dirty="0" smtClean="0"/>
              <a:t>Server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9118502" y="2761322"/>
            <a:ext cx="2601143" cy="6080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init()</a:t>
            </a:r>
            <a:endParaRPr lang="bg-BG" sz="2800" dirty="0"/>
          </a:p>
        </p:txBody>
      </p:sp>
      <p:sp>
        <p:nvSpPr>
          <p:cNvPr id="8" name="Rectangle 7"/>
          <p:cNvSpPr/>
          <p:nvPr/>
        </p:nvSpPr>
        <p:spPr>
          <a:xfrm>
            <a:off x="9118502" y="3549842"/>
            <a:ext cx="2601143" cy="6080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service()</a:t>
            </a:r>
            <a:endParaRPr lang="bg-BG" sz="2800" dirty="0"/>
          </a:p>
        </p:txBody>
      </p:sp>
      <p:sp>
        <p:nvSpPr>
          <p:cNvPr id="9" name="Rectangle 8"/>
          <p:cNvSpPr/>
          <p:nvPr/>
        </p:nvSpPr>
        <p:spPr>
          <a:xfrm>
            <a:off x="9118502" y="4343400"/>
            <a:ext cx="2601143" cy="6080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destroyed()</a:t>
            </a:r>
            <a:endParaRPr lang="bg-BG" sz="2800" dirty="0"/>
          </a:p>
        </p:txBody>
      </p:sp>
      <p:sp>
        <p:nvSpPr>
          <p:cNvPr id="10" name="Rectangle 9"/>
          <p:cNvSpPr/>
          <p:nvPr/>
        </p:nvSpPr>
        <p:spPr>
          <a:xfrm>
            <a:off x="3251102" y="2774150"/>
            <a:ext cx="2133600" cy="217732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Servlet Container</a:t>
            </a:r>
            <a:endParaRPr lang="bg-BG" sz="2800" dirty="0"/>
          </a:p>
        </p:txBody>
      </p:sp>
      <p:sp>
        <p:nvSpPr>
          <p:cNvPr id="11" name="Oval 10"/>
          <p:cNvSpPr/>
          <p:nvPr/>
        </p:nvSpPr>
        <p:spPr>
          <a:xfrm>
            <a:off x="6184802" y="2895600"/>
            <a:ext cx="2133600" cy="5922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Thread 1</a:t>
            </a:r>
            <a:endParaRPr lang="bg-BG" sz="2800" dirty="0"/>
          </a:p>
        </p:txBody>
      </p:sp>
      <p:sp>
        <p:nvSpPr>
          <p:cNvPr id="12" name="Oval 11"/>
          <p:cNvSpPr/>
          <p:nvPr/>
        </p:nvSpPr>
        <p:spPr>
          <a:xfrm>
            <a:off x="6184802" y="3575453"/>
            <a:ext cx="2133600" cy="5922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Thread 2</a:t>
            </a:r>
            <a:endParaRPr lang="bg-BG" sz="2800" dirty="0"/>
          </a:p>
        </p:txBody>
      </p:sp>
      <p:sp>
        <p:nvSpPr>
          <p:cNvPr id="13" name="Oval 12"/>
          <p:cNvSpPr/>
          <p:nvPr/>
        </p:nvSpPr>
        <p:spPr>
          <a:xfrm>
            <a:off x="6184802" y="4255306"/>
            <a:ext cx="2133600" cy="5922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Thread 3</a:t>
            </a:r>
            <a:endParaRPr lang="bg-BG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84702" y="2819400"/>
            <a:ext cx="37338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84702" y="4951472"/>
            <a:ext cx="37338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5384702" y="3191721"/>
            <a:ext cx="800100" cy="6944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12" idx="2"/>
          </p:cNvCxnSpPr>
          <p:nvPr/>
        </p:nvCxnSpPr>
        <p:spPr>
          <a:xfrm>
            <a:off x="5384702" y="3862811"/>
            <a:ext cx="800100" cy="87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3" idx="2"/>
          </p:cNvCxnSpPr>
          <p:nvPr/>
        </p:nvCxnSpPr>
        <p:spPr>
          <a:xfrm>
            <a:off x="5384702" y="3862811"/>
            <a:ext cx="800100" cy="6886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8" idx="1"/>
          </p:cNvCxnSpPr>
          <p:nvPr/>
        </p:nvCxnSpPr>
        <p:spPr>
          <a:xfrm>
            <a:off x="8280727" y="3212583"/>
            <a:ext cx="837775" cy="64129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8" idx="1"/>
          </p:cNvCxnSpPr>
          <p:nvPr/>
        </p:nvCxnSpPr>
        <p:spPr>
          <a:xfrm flipV="1">
            <a:off x="8286547" y="3853878"/>
            <a:ext cx="831955" cy="498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8" idx="1"/>
          </p:cNvCxnSpPr>
          <p:nvPr/>
        </p:nvCxnSpPr>
        <p:spPr>
          <a:xfrm flipV="1">
            <a:off x="8280727" y="3853878"/>
            <a:ext cx="837775" cy="7167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046412" y="1828800"/>
            <a:ext cx="9001111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3251102" y="1868402"/>
            <a:ext cx="326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Java Virtual Machine</a:t>
            </a:r>
            <a:endParaRPr lang="en-US" sz="28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827212" y="3369394"/>
            <a:ext cx="838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27212" y="3918648"/>
            <a:ext cx="838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827212" y="4425378"/>
            <a:ext cx="838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25"/>
          <p:cNvSpPr>
            <a:spLocks noChangeArrowheads="1"/>
          </p:cNvSpPr>
          <p:nvPr/>
        </p:nvSpPr>
        <p:spPr bwMode="auto">
          <a:xfrm>
            <a:off x="1217612" y="5249265"/>
            <a:ext cx="1638300" cy="502920"/>
          </a:xfrm>
          <a:prstGeom prst="wedgeRoundRectCallout">
            <a:avLst>
              <a:gd name="adj1" fmla="val -1467"/>
              <a:gd name="adj2" fmla="val -1631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Requests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672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 animBg="1"/>
      <p:bldP spid="33" grpId="0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Header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502485"/>
            <a:ext cx="115824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("/header")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doGet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(…)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PrintWriter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response.getWriter();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Enumeration&lt;String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headerNames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request.getHeaderNames();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out.println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("Header:");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(headerNames.hasMoreElements())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element = headerNames.nextElement();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request.getHeader(element);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out.println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 : " + value);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96928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Servlet.java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82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Header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828800"/>
            <a:ext cx="11556019" cy="38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6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Parameter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502485"/>
            <a:ext cx="11582400" cy="3194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("/param")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doGet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(…)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PrintWriter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response.getWriter();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request.getParameter("name");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out.println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("Param:" + name);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96928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Servlet.java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770812" y="2164923"/>
            <a:ext cx="2133600" cy="502920"/>
          </a:xfrm>
          <a:prstGeom prst="wedgeRoundRectCallout">
            <a:avLst>
              <a:gd name="adj1" fmla="val -44723"/>
              <a:gd name="adj2" fmla="val 1141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err="1" smtClean="0">
                <a:solidFill>
                  <a:srgbClr val="FFFFFF"/>
                </a:solidFill>
              </a:rPr>
              <a:t>Param</a:t>
            </a:r>
            <a:r>
              <a:rPr lang="en-US" sz="2800" dirty="0" smtClean="0">
                <a:solidFill>
                  <a:srgbClr val="FFFFFF"/>
                </a:solidFill>
              </a:rPr>
              <a:t>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92" y="4346137"/>
            <a:ext cx="10005683" cy="2027013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724833" y="4270212"/>
            <a:ext cx="2133600" cy="502920"/>
          </a:xfrm>
          <a:prstGeom prst="wedgeRoundRectCallout">
            <a:avLst>
              <a:gd name="adj1" fmla="val -44723"/>
              <a:gd name="adj2" fmla="val 1141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err="1" smtClean="0">
                <a:solidFill>
                  <a:srgbClr val="FFFFFF"/>
                </a:solidFill>
              </a:rPr>
              <a:t>Param</a:t>
            </a:r>
            <a:r>
              <a:rPr lang="en-US" sz="2800" dirty="0" smtClean="0">
                <a:solidFill>
                  <a:srgbClr val="FFFFFF"/>
                </a:solidFill>
              </a:rPr>
              <a:t>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59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Manipulate Cookies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502485"/>
            <a:ext cx="115824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("/cookies")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doGet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(…)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PrintWriter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response.getWriter();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Cookie languageCookie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Cookie("lang", "EN");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response.addCookie(languageCookie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Cookie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cookies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request.getCookies();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(Cookie cookie : cookies)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//TODO: Print the cookies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96928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Servlet.java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64" y="4299353"/>
            <a:ext cx="5449048" cy="2364137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770812" y="2446828"/>
            <a:ext cx="2368812" cy="502920"/>
          </a:xfrm>
          <a:prstGeom prst="wedgeRoundRectCallout">
            <a:avLst>
              <a:gd name="adj1" fmla="val -37485"/>
              <a:gd name="adj2" fmla="val 754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Create Cookie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412011" y="3121630"/>
            <a:ext cx="2368812" cy="502920"/>
          </a:xfrm>
          <a:prstGeom prst="wedgeRoundRectCallout">
            <a:avLst>
              <a:gd name="adj1" fmla="val -87185"/>
              <a:gd name="adj2" fmla="val 436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Add Cookie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8075612" y="3724454"/>
            <a:ext cx="2368812" cy="502920"/>
          </a:xfrm>
          <a:prstGeom prst="wedgeRoundRectCallout">
            <a:avLst>
              <a:gd name="adj1" fmla="val -62094"/>
              <a:gd name="adj2" fmla="val 254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Get Cookie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02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Manipulate Sessions (1)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502485"/>
            <a:ext cx="11582400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("/setsession")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doGet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(…)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HttpSession session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request.getSession();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session.setAttribute("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username", "java@softuni.bg");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96928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Servlet.java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976682" y="2107362"/>
            <a:ext cx="2368812" cy="502920"/>
          </a:xfrm>
          <a:prstGeom prst="wedgeRoundRectCallout">
            <a:avLst>
              <a:gd name="adj1" fmla="val -37485"/>
              <a:gd name="adj2" fmla="val 754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Get Session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97600" y="3620751"/>
            <a:ext cx="2368812" cy="502920"/>
          </a:xfrm>
          <a:prstGeom prst="wedgeRoundRectCallout">
            <a:avLst>
              <a:gd name="adj1" fmla="val -42310"/>
              <a:gd name="adj2" fmla="val -699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Set Attribute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238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Manipulate Sessions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502485"/>
            <a:ext cx="11582400" cy="3194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("/getsession")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doGet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(…)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HttpSession session = request.getSession();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 = session.getAttribute("username").toString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//TODO: Print the attribute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96928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Servlet.java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976682" y="2107362"/>
            <a:ext cx="2368812" cy="502920"/>
          </a:xfrm>
          <a:prstGeom prst="wedgeRoundRectCallout">
            <a:avLst>
              <a:gd name="adj1" fmla="val -37485"/>
              <a:gd name="adj2" fmla="val 754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Get Session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97600" y="3620751"/>
            <a:ext cx="2368812" cy="502920"/>
          </a:xfrm>
          <a:prstGeom prst="wedgeRoundRectCallout">
            <a:avLst>
              <a:gd name="adj1" fmla="val -42310"/>
              <a:gd name="adj2" fmla="val -699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Get Attribute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24" y="4172350"/>
            <a:ext cx="5983288" cy="235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7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fontScale="92500"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Apache Tomcat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Java Servlets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Routing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State Management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MVC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JSP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JSTL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6773" y="160020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502485"/>
            <a:ext cx="11582400" cy="3194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("/form")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doGet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(…)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request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.getRequestDispatcher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forward(request, response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5434" y="96928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Servlet.java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6246812" y="2286000"/>
            <a:ext cx="3519600" cy="600917"/>
          </a:xfrm>
          <a:prstGeom prst="wedgeRoundRectCallout">
            <a:avLst>
              <a:gd name="adj1" fmla="val -37485"/>
              <a:gd name="adj2" fmla="val 754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Forward to form.html 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4220482"/>
            <a:ext cx="9137968" cy="239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0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Form Data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7707" y="1460278"/>
            <a:ext cx="11584622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("/form")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doPost(…)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logIn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request.getParameter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("login");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if(logIn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 null)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request.getParameter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("username");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request.getParameter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("password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9929" y="927073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Servlet.java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7707" y="4932807"/>
            <a:ext cx="11584622" cy="17727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type="text" name="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type="password" name="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type="submit" name="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value="Log In"&gt;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9929" y="4412569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0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Redirect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502485"/>
            <a:ext cx="115824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@WebServlet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("/form")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HttpServlet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doGet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(…)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response.sendRedirect("/home");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5434" y="96928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Servlet.java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6399212" y="2535820"/>
            <a:ext cx="3120447" cy="454063"/>
          </a:xfrm>
          <a:prstGeom prst="wedgeRoundRectCallout">
            <a:avLst>
              <a:gd name="adj1" fmla="val -58269"/>
              <a:gd name="adj2" fmla="val -4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Redirect to /home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" y="4477283"/>
            <a:ext cx="11670333" cy="149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447212" y="4100844"/>
            <a:ext cx="2286000" cy="2522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Design pattern </a:t>
            </a:r>
            <a:r>
              <a:rPr lang="en-US" dirty="0" smtClean="0"/>
              <a:t>with three independent components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 smtClean="0"/>
              <a:t> – manages data and application logic 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 smtClean="0"/>
              <a:t> – presentation layer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dirty="0" smtClean="0"/>
              <a:t> – converts the input into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dirty="0" smtClean="0"/>
              <a:t> and sends them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 smtClean="0"/>
              <a:t> or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97" y="4100844"/>
            <a:ext cx="2293087" cy="2522396"/>
          </a:xfrm>
          <a:prstGeom prst="rect">
            <a:avLst/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18968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508818" y="2324418"/>
            <a:ext cx="2855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Response</a:t>
            </a:r>
            <a:br>
              <a:rPr lang="en-US" sz="2800" dirty="0"/>
            </a:br>
            <a:r>
              <a:rPr lang="en-US" sz="2800" dirty="0"/>
              <a:t>(html, json, xml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Control Flow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9857116" y="101012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364" y="2950257"/>
            <a:ext cx="709891" cy="709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82" y="2961051"/>
            <a:ext cx="705707" cy="705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903" y="2908907"/>
            <a:ext cx="771119" cy="771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79" y="1613507"/>
            <a:ext cx="1870776" cy="11208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5744" y="5069370"/>
            <a:ext cx="2601143" cy="9624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</a:t>
            </a:r>
            <a:endParaRPr lang="bg-BG" sz="2800" dirty="0"/>
          </a:p>
        </p:txBody>
      </p:sp>
      <p:sp>
        <p:nvSpPr>
          <p:cNvPr id="11" name="Rectangle 10"/>
          <p:cNvSpPr/>
          <p:nvPr/>
        </p:nvSpPr>
        <p:spPr>
          <a:xfrm>
            <a:off x="3062374" y="2011245"/>
            <a:ext cx="2601143" cy="96240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Controller</a:t>
            </a:r>
            <a:endParaRPr lang="bg-BG" sz="2800" dirty="0"/>
          </a:p>
        </p:txBody>
      </p:sp>
      <p:sp>
        <p:nvSpPr>
          <p:cNvPr id="12" name="Rectangle 11"/>
          <p:cNvSpPr/>
          <p:nvPr/>
        </p:nvSpPr>
        <p:spPr>
          <a:xfrm>
            <a:off x="5763156" y="5095769"/>
            <a:ext cx="2601143" cy="96240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View</a:t>
            </a:r>
            <a:endParaRPr lang="bg-BG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249987" y="2102877"/>
            <a:ext cx="3053147" cy="1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37412" y="1480171"/>
            <a:ext cx="136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Request</a:t>
            </a:r>
            <a:endParaRPr lang="en-US" sz="2800" dirty="0"/>
          </a:p>
        </p:txBody>
      </p:sp>
      <p:cxnSp>
        <p:nvCxnSpPr>
          <p:cNvPr id="16" name="Straight Arrow Connector 15"/>
          <p:cNvCxnSpPr>
            <a:endCxn id="17" idx="3"/>
          </p:cNvCxnSpPr>
          <p:nvPr/>
        </p:nvCxnSpPr>
        <p:spPr>
          <a:xfrm flipV="1">
            <a:off x="6282611" y="2801472"/>
            <a:ext cx="3081865" cy="20508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763156" y="3110546"/>
            <a:ext cx="2520090" cy="1936867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1179" y="3110546"/>
            <a:ext cx="2451190" cy="1708642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99675" y="3653451"/>
            <a:ext cx="1966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 Action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463046" y="3010760"/>
            <a:ext cx="1966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Update Model</a:t>
            </a:r>
            <a:endParaRPr lang="en-US" sz="28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1616774" y="3487813"/>
            <a:ext cx="1969850" cy="1426735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01699" y="4082038"/>
            <a:ext cx="1109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Notify</a:t>
            </a:r>
            <a:endParaRPr lang="en-US" sz="2800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098745" y="3463517"/>
            <a:ext cx="1908916" cy="1583896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576969" y="3876511"/>
            <a:ext cx="130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Update</a:t>
            </a:r>
            <a:br>
              <a:rPr lang="en-US" sz="2800" dirty="0" smtClean="0"/>
            </a:br>
            <a:r>
              <a:rPr lang="en-US" sz="2800" dirty="0" smtClean="0"/>
              <a:t>View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39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0" grpId="0" animBg="1"/>
      <p:bldP spid="11" grpId="0" animBg="1"/>
      <p:bldP spid="12" grpId="0" animBg="1"/>
      <p:bldP spid="15" grpId="0"/>
      <p:bldP spid="35" grpId="0"/>
      <p:bldP spid="36" grpId="0"/>
      <p:bldP spid="46" grpId="0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30132" y="1371600"/>
            <a:ext cx="9217079" cy="504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Architecture</a:t>
            </a:r>
            <a:endParaRPr lang="bg-BG" dirty="0"/>
          </a:p>
        </p:txBody>
      </p:sp>
      <p:sp>
        <p:nvSpPr>
          <p:cNvPr id="5" name="Can 4"/>
          <p:cNvSpPr/>
          <p:nvPr/>
        </p:nvSpPr>
        <p:spPr>
          <a:xfrm>
            <a:off x="460865" y="2885985"/>
            <a:ext cx="1425604" cy="1848029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Database</a:t>
            </a:r>
            <a:endParaRPr lang="bg-BG" dirty="0"/>
          </a:p>
        </p:txBody>
      </p:sp>
      <p:sp>
        <p:nvSpPr>
          <p:cNvPr id="6" name="Rectangle 5"/>
          <p:cNvSpPr/>
          <p:nvPr/>
        </p:nvSpPr>
        <p:spPr>
          <a:xfrm>
            <a:off x="2925820" y="1762215"/>
            <a:ext cx="1752600" cy="1676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Repository</a:t>
            </a:r>
            <a:endParaRPr lang="bg-BG" sz="2800" dirty="0"/>
          </a:p>
        </p:txBody>
      </p:sp>
      <p:sp>
        <p:nvSpPr>
          <p:cNvPr id="7" name="Rectangle 6"/>
          <p:cNvSpPr/>
          <p:nvPr/>
        </p:nvSpPr>
        <p:spPr>
          <a:xfrm>
            <a:off x="5157816" y="1762215"/>
            <a:ext cx="1752600" cy="1676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Service</a:t>
            </a:r>
            <a:endParaRPr lang="bg-BG" sz="2800" dirty="0"/>
          </a:p>
        </p:txBody>
      </p:sp>
      <p:sp>
        <p:nvSpPr>
          <p:cNvPr id="8" name="Rectangle 7"/>
          <p:cNvSpPr/>
          <p:nvPr/>
        </p:nvSpPr>
        <p:spPr>
          <a:xfrm>
            <a:off x="5157816" y="4354831"/>
            <a:ext cx="1752600" cy="16649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Models/</a:t>
            </a:r>
            <a:br>
              <a:rPr lang="en-US" sz="2800" dirty="0" smtClean="0"/>
            </a:br>
            <a:r>
              <a:rPr lang="en-US" sz="2800" dirty="0" smtClean="0"/>
              <a:t>DTO</a:t>
            </a:r>
            <a:endParaRPr lang="bg-BG" sz="2800" dirty="0"/>
          </a:p>
        </p:txBody>
      </p:sp>
      <p:sp>
        <p:nvSpPr>
          <p:cNvPr id="9" name="Rectangle 8"/>
          <p:cNvSpPr/>
          <p:nvPr/>
        </p:nvSpPr>
        <p:spPr>
          <a:xfrm>
            <a:off x="7389812" y="1762215"/>
            <a:ext cx="1752600" cy="1676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Controller</a:t>
            </a:r>
            <a:endParaRPr lang="bg-BG" sz="2800" dirty="0"/>
          </a:p>
        </p:txBody>
      </p:sp>
      <p:sp>
        <p:nvSpPr>
          <p:cNvPr id="11" name="Rectangle 10"/>
          <p:cNvSpPr/>
          <p:nvPr/>
        </p:nvSpPr>
        <p:spPr>
          <a:xfrm>
            <a:off x="2925820" y="4354831"/>
            <a:ext cx="1752600" cy="1664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Entities</a:t>
            </a:r>
            <a:endParaRPr lang="bg-BG" sz="2800" dirty="0"/>
          </a:p>
        </p:txBody>
      </p:sp>
      <p:sp>
        <p:nvSpPr>
          <p:cNvPr id="12" name="Rectangle 11"/>
          <p:cNvSpPr/>
          <p:nvPr/>
        </p:nvSpPr>
        <p:spPr>
          <a:xfrm>
            <a:off x="10209212" y="2971800"/>
            <a:ext cx="1752600" cy="1676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View</a:t>
            </a:r>
            <a:endParaRPr lang="bg-BG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88581" y="2829015"/>
            <a:ext cx="754568" cy="60960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02120" y="3517946"/>
            <a:ext cx="0" cy="75238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034116" y="3517946"/>
            <a:ext cx="0" cy="75238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01280" y="2600415"/>
            <a:ext cx="448887" cy="2104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40925" y="2590800"/>
            <a:ext cx="448887" cy="2104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490636" y="3958229"/>
            <a:ext cx="682697" cy="417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923212" y="5893459"/>
            <a:ext cx="152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Back-end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4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JSP, JSTL, EL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79" y="2362200"/>
            <a:ext cx="3838258" cy="383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9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Technology</a:t>
            </a:r>
            <a:r>
              <a:rPr lang="en-US" dirty="0" smtClean="0"/>
              <a:t> </a:t>
            </a:r>
            <a:r>
              <a:rPr lang="en-US" dirty="0"/>
              <a:t>for developing web pages that support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 content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JSP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1654736" y="2925683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92" y="5306977"/>
            <a:ext cx="709891" cy="709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3" y="3657600"/>
            <a:ext cx="1870776" cy="11208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80" y="2710886"/>
            <a:ext cx="1290361" cy="1290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75" y="4001247"/>
            <a:ext cx="1950461" cy="19504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88211" y="324630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</a:t>
            </a:r>
            <a:r>
              <a:rPr lang="en-US" sz="2800" dirty="0" smtClean="0"/>
              <a:t>Server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683336" y="2225320"/>
            <a:ext cx="71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JSP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64186" y="4519181"/>
            <a:ext cx="1324025" cy="7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250760" y="6014654"/>
            <a:ext cx="1665180" cy="22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59038" y="3819024"/>
            <a:ext cx="136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Request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341391" y="5446375"/>
            <a:ext cx="158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250760" y="3187293"/>
            <a:ext cx="1563838" cy="99167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734757">
            <a:off x="7505505" y="3013628"/>
            <a:ext cx="11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Read</a:t>
            </a: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264186" y="5247899"/>
            <a:ext cx="1306989" cy="136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58070" y="4632600"/>
            <a:ext cx="158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9410578" y="4508771"/>
            <a:ext cx="133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Servlet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10" y="5317771"/>
            <a:ext cx="705707" cy="7057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31" y="5265627"/>
            <a:ext cx="771119" cy="7711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78" y="5041383"/>
            <a:ext cx="1290361" cy="1290361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7267082" y="4775077"/>
            <a:ext cx="1648857" cy="5146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080417">
            <a:off x="7364518" y="4466238"/>
            <a:ext cx="155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Generate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737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5" grpId="0"/>
      <p:bldP spid="16" grpId="0"/>
      <p:bldP spid="18" grpId="0"/>
      <p:bldP spid="20" grpId="0"/>
      <p:bldP spid="22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JSP Example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828800"/>
            <a:ext cx="115824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contentType="text/html;charset=UTF-8" language="java" 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&lt;title&gt;JSP&lt;/title&gt;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&lt;%=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String("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 From JSP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295595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246812" y="2479436"/>
            <a:ext cx="3120447" cy="454063"/>
          </a:xfrm>
          <a:prstGeom prst="wedgeRoundRectCallout">
            <a:avLst>
              <a:gd name="adj1" fmla="val -36384"/>
              <a:gd name="adj2" fmla="val -108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Page Directive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246811" y="3518322"/>
            <a:ext cx="3120447" cy="454063"/>
          </a:xfrm>
          <a:prstGeom prst="wedgeRoundRectCallout">
            <a:avLst>
              <a:gd name="adj1" fmla="val -47141"/>
              <a:gd name="adj2" fmla="val 950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Java Code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7" y="4428660"/>
            <a:ext cx="5279644" cy="2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3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Scriplet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</a:t>
            </a:r>
            <a:r>
              <a:rPr lang="en-US" dirty="0" smtClean="0"/>
              <a:t> Java code</a:t>
            </a:r>
          </a:p>
          <a:p>
            <a:endParaRPr lang="en-US" dirty="0"/>
          </a:p>
          <a:p>
            <a:r>
              <a:rPr lang="en-US" dirty="0" smtClean="0"/>
              <a:t>Declaration Tag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define</a:t>
            </a:r>
            <a:r>
              <a:rPr lang="en-US" dirty="0" smtClean="0"/>
              <a:t> variables</a:t>
            </a:r>
          </a:p>
          <a:p>
            <a:endParaRPr lang="en-US" dirty="0"/>
          </a:p>
          <a:p>
            <a:r>
              <a:rPr lang="en-US" dirty="0" smtClean="0"/>
              <a:t>Expression Tag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dirty="0" smtClean="0"/>
              <a:t> java variables</a:t>
            </a:r>
          </a:p>
          <a:p>
            <a:endParaRPr lang="en-US" dirty="0"/>
          </a:p>
          <a:p>
            <a:r>
              <a:rPr lang="en-US" dirty="0" smtClean="0"/>
              <a:t>Comment Tag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 smtClean="0"/>
              <a:t> comments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1624" y="1813034"/>
            <a:ext cx="11582400" cy="46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 System.out.println("Message in the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1624" y="3242742"/>
            <a:ext cx="11582400" cy="46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&lt;%!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5; %&gt;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1624" y="4672450"/>
            <a:ext cx="11582400" cy="46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&lt;%= x%&gt;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1624" y="6062628"/>
            <a:ext cx="11582400" cy="46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&lt;%-- This is JSP comment --%&gt;</a:t>
            </a:r>
          </a:p>
        </p:txBody>
      </p:sp>
    </p:spTree>
    <p:extLst>
      <p:ext uri="{BB962C8B-B14F-4D97-AF65-F5344CB8AC3E}">
        <p14:creationId xmlns:p14="http://schemas.microsoft.com/office/powerpoint/2010/main" val="79849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#JavaWeb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JSP Loop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660212"/>
            <a:ext cx="11582400" cy="43403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contentType="text/html;charset=UTF-8" language="java" 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&lt;%!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elements = 10;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(int i = 0; i &lt; elements; i++) 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style="color: green"&gt;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127007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741612" y="2290886"/>
            <a:ext cx="3120447" cy="454063"/>
          </a:xfrm>
          <a:prstGeom prst="wedgeRoundRectCallout">
            <a:avLst>
              <a:gd name="adj1" fmla="val -47141"/>
              <a:gd name="adj2" fmla="val 950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Declare Variable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058188" y="2290886"/>
            <a:ext cx="3120447" cy="454063"/>
          </a:xfrm>
          <a:prstGeom prst="wedgeRoundRectCallout">
            <a:avLst>
              <a:gd name="adj1" fmla="val -37867"/>
              <a:gd name="adj2" fmla="val 1001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Prepare Loop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503612" y="4113896"/>
            <a:ext cx="3120447" cy="454063"/>
          </a:xfrm>
          <a:prstGeom prst="wedgeRoundRectCallout">
            <a:avLst>
              <a:gd name="adj1" fmla="val -56043"/>
              <a:gd name="adj2" fmla="val -247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Print Value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72" y="2778482"/>
            <a:ext cx="3561768" cy="39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JSP Conditional Statement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4238" y="1720015"/>
            <a:ext cx="11582400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contentType="text/html;charset=UTF-8" language="java" 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&lt;%!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readBooks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&lt;%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readBooks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&lt;%=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 are poor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&lt;%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&lt;%=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 are rich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&lt;%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38" y="118681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42" y="3970940"/>
            <a:ext cx="4334792" cy="21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3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JSP Actions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505232"/>
            <a:ext cx="11582400" cy="12379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p&gt;- Carlos Ruiz Zafón, The Prisoner of Heaven 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972027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include.jsp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3505005"/>
            <a:ext cx="11582400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p&gt;We only remember what never happened&lt;/p&gt;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jsp:include page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="include.jsp"&gt;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&lt;/jsp:include&gt;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3212" y="297180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674812" y="5036259"/>
            <a:ext cx="3120447" cy="454063"/>
          </a:xfrm>
          <a:prstGeom prst="wedgeRoundRectCallout">
            <a:avLst>
              <a:gd name="adj1" fmla="val -31933"/>
              <a:gd name="adj2" fmla="val -1191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JSP Include 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12" y="4208517"/>
            <a:ext cx="4707545" cy="23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Collection</a:t>
            </a:r>
            <a:r>
              <a:rPr lang="en-US" dirty="0" smtClean="0"/>
              <a:t> </a:t>
            </a:r>
            <a:r>
              <a:rPr lang="en-US" dirty="0"/>
              <a:t>of useful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JSP tags </a:t>
            </a:r>
            <a:r>
              <a:rPr lang="en-US" dirty="0"/>
              <a:t>which encapsulates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core functionality</a:t>
            </a:r>
            <a:r>
              <a:rPr lang="en-US" dirty="0"/>
              <a:t> common to many JSP applications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JSTL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1624" y="3241577"/>
            <a:ext cx="115824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taglib prefix="c" uri="http://java.sun.com/jsp/jstl/core"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c:set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var="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value="${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Count: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c:out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value="${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2708372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1662936" y="3574753"/>
            <a:ext cx="3120447" cy="454063"/>
          </a:xfrm>
          <a:prstGeom prst="wedgeRoundRectCallout">
            <a:avLst>
              <a:gd name="adj1" fmla="val -12274"/>
              <a:gd name="adj2" fmla="val 848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Declare Variable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323012" y="3990789"/>
            <a:ext cx="3120447" cy="454063"/>
          </a:xfrm>
          <a:prstGeom prst="wedgeRoundRectCallout">
            <a:avLst>
              <a:gd name="adj1" fmla="val -71251"/>
              <a:gd name="adj2" fmla="val 210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Assign Value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808412" y="5475054"/>
            <a:ext cx="3120447" cy="454063"/>
          </a:xfrm>
          <a:prstGeom prst="wedgeRoundRectCallout">
            <a:avLst>
              <a:gd name="adj1" fmla="val -38609"/>
              <a:gd name="adj2" fmla="val -114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Print Variable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54" y="4648200"/>
            <a:ext cx="3715212" cy="19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JSTL Simple Loop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1624" y="1904805"/>
            <a:ext cx="11582400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c:forEach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items="</a:t>
            </a:r>
            <a:r>
              <a:rPr lang="en-US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rock,scissor,paper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var="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c:out value="${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c:forEach&gt;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37160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3627874"/>
            <a:ext cx="4661363" cy="2991248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008189" y="1331561"/>
            <a:ext cx="3120447" cy="454063"/>
          </a:xfrm>
          <a:prstGeom prst="wedgeRoundRectCallout">
            <a:avLst>
              <a:gd name="adj1" fmla="val -12274"/>
              <a:gd name="adj2" fmla="val 848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Declare Variable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4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JSTL Conditional Statement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1624" y="1523805"/>
            <a:ext cx="11582400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c:set var="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goalsScored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value="${14}"/&gt;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c:choose&gt;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c:when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test="${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goalsScored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200}"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Messi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c:when&gt;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c:otherwise&gt;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Bozhinov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c:otherwise&gt;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c:choose&gt;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99060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34" y="3755493"/>
            <a:ext cx="4497389" cy="27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JSP EL makes </a:t>
            </a:r>
            <a:r>
              <a:rPr lang="en-US" dirty="0"/>
              <a:t>it possible to easily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</a:t>
            </a:r>
            <a:r>
              <a:rPr lang="en-US" dirty="0"/>
              <a:t> application data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Language (1)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389403"/>
            <a:ext cx="11692022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void doGet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(…)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ArrayList()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("Monday");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("Tuesday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request.setAttribute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weekdaysParam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request.getRequestDispatcher(“index.jsp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forward(request,response);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856198"/>
            <a:ext cx="1169202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Servlet.java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46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Language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4238" y="1720015"/>
            <a:ext cx="115824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c:set var="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value="${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weekdaysParam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c:forEach items="${</a:t>
            </a:r>
            <a:r>
              <a:rPr lang="en-US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 var="</a:t>
            </a:r>
            <a:r>
              <a:rPr lang="en-US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c:out value="${</a:t>
            </a:r>
            <a:r>
              <a:rPr lang="en-US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}"&gt;&lt;/c:out&gt;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c:forEach&gt;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38" y="118681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21" y="3133602"/>
            <a:ext cx="3763981" cy="34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6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Servlets </a:t>
            </a:r>
            <a:r>
              <a:rPr lang="en-US" sz="3200" dirty="0" smtClean="0"/>
              <a:t>are 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</a:rPr>
              <a:t>programs</a:t>
            </a:r>
            <a:r>
              <a:rPr lang="en-US" sz="3200" dirty="0" smtClean="0"/>
              <a:t> </a:t>
            </a:r>
            <a:r>
              <a:rPr lang="en-US" sz="3200" dirty="0"/>
              <a:t>that run on a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sz="3200" dirty="0" smtClean="0"/>
              <a:t>/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Application</a:t>
            </a:r>
            <a:r>
              <a:rPr lang="en-US" sz="3200" dirty="0" smtClean="0"/>
              <a:t> </a:t>
            </a:r>
            <a:r>
              <a:rPr lang="en-US" sz="3200" dirty="0"/>
              <a:t>server </a:t>
            </a:r>
            <a:br>
              <a:rPr lang="en-US" sz="3200" dirty="0"/>
            </a:br>
            <a:r>
              <a:rPr lang="en-US" sz="3200" dirty="0" smtClean="0"/>
              <a:t>and </a:t>
            </a:r>
            <a:r>
              <a:rPr lang="en-US" sz="3200" dirty="0"/>
              <a:t>act as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middle </a:t>
            </a:r>
            <a:r>
              <a:rPr lang="en-US" sz="3200">
                <a:solidFill>
                  <a:schemeClr val="tx2">
                    <a:lumMod val="75000"/>
                  </a:schemeClr>
                </a:solidFill>
              </a:rPr>
              <a:t>layer </a:t>
            </a:r>
            <a:endParaRPr lang="en-US" sz="320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smtClean="0">
                <a:solidFill>
                  <a:schemeClr val="tx2">
                    <a:lumMod val="75000"/>
                  </a:schemeClr>
                </a:solidFill>
              </a:rPr>
              <a:t>JSP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is a technology</a:t>
            </a:r>
            <a:r>
              <a:rPr lang="en-US" sz="3200" dirty="0" smtClean="0"/>
              <a:t> for developing web pages</a:t>
            </a:r>
            <a:br>
              <a:rPr lang="en-US" sz="3200" dirty="0" smtClean="0"/>
            </a:br>
            <a:r>
              <a:rPr lang="en-US" sz="3200" dirty="0" smtClean="0"/>
              <a:t>that support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dynamic content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Apache Tomcat</a:t>
            </a:r>
            <a:endParaRPr lang="en-US" sz="6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72" y="2590800"/>
            <a:ext cx="4750672" cy="3166323"/>
          </a:xfrm>
        </p:spPr>
      </p:pic>
    </p:spTree>
    <p:extLst>
      <p:ext uri="{BB962C8B-B14F-4D97-AF65-F5344CB8AC3E}">
        <p14:creationId xmlns:p14="http://schemas.microsoft.com/office/powerpoint/2010/main" val="52373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dirty="0" smtClean="0"/>
              <a:t>Apache Tomcat?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/>
              <a:t>Open-source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Servlet Container </a:t>
            </a:r>
            <a:r>
              <a:rPr lang="en-US" dirty="0"/>
              <a:t>developed by the Apache Software </a:t>
            </a:r>
            <a:r>
              <a:rPr lang="en-US" dirty="0" smtClean="0"/>
              <a:t>Foundation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Implements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Servlet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EL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WebSockets</a:t>
            </a:r>
            <a:r>
              <a:rPr lang="en-US" dirty="0" smtClean="0"/>
              <a:t> 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Provides HTTP Server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Download Tomcat from:</a:t>
            </a:r>
          </a:p>
          <a:p>
            <a:pPr>
              <a:lnSpc>
                <a:spcPts val="36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73111" y="4276111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https://tomcat.apache.org/download-80.cgi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85" y="637433"/>
            <a:ext cx="7204689" cy="59972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Tomcat Setup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3069298"/>
            <a:ext cx="2752048" cy="890368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132012" y="1089660"/>
            <a:ext cx="2133600" cy="502920"/>
          </a:xfrm>
          <a:prstGeom prst="wedgeRoundRectCallout">
            <a:avLst>
              <a:gd name="adj1" fmla="val 59206"/>
              <a:gd name="adj2" fmla="val -540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Add Tomcat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5103812" y="1746974"/>
            <a:ext cx="2362200" cy="502920"/>
          </a:xfrm>
          <a:prstGeom prst="wedgeRoundRectCallout">
            <a:avLst>
              <a:gd name="adj1" fmla="val 59206"/>
              <a:gd name="adj2" fmla="val -540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Tomcat Server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494212" y="2438400"/>
            <a:ext cx="2133600" cy="502920"/>
          </a:xfrm>
          <a:prstGeom prst="wedgeRoundRectCallout">
            <a:avLst>
              <a:gd name="adj1" fmla="val 59206"/>
              <a:gd name="adj2" fmla="val -540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URL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9487646" y="3011562"/>
            <a:ext cx="2397966" cy="502920"/>
          </a:xfrm>
          <a:prstGeom prst="wedgeRoundRectCallout">
            <a:avLst>
              <a:gd name="adj1" fmla="val -61865"/>
              <a:gd name="adj2" fmla="val -426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Default 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229846" y="3856539"/>
            <a:ext cx="2397966" cy="502920"/>
          </a:xfrm>
          <a:prstGeom prst="wedgeRoundRectCallout">
            <a:avLst>
              <a:gd name="adj1" fmla="val 56345"/>
              <a:gd name="adj2" fmla="val -199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HTTP Port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363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EE Support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711" y="1151121"/>
            <a:ext cx="5969302" cy="5200779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08012" y="1981200"/>
            <a:ext cx="2397966" cy="502920"/>
          </a:xfrm>
          <a:prstGeom prst="wedgeRoundRectCallout">
            <a:avLst>
              <a:gd name="adj1" fmla="val 56345"/>
              <a:gd name="adj2" fmla="val -199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Web Support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332412" y="2438400"/>
            <a:ext cx="2397966" cy="502920"/>
          </a:xfrm>
          <a:prstGeom prst="wedgeRoundRectCallout">
            <a:avLst>
              <a:gd name="adj1" fmla="val -32952"/>
              <a:gd name="adj2" fmla="val -70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Web XML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5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Java Servlets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1627260"/>
            <a:ext cx="5819458" cy="48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Servlets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rograms</a:t>
            </a:r>
            <a:r>
              <a:rPr lang="en-US" sz="4000" dirty="0" smtClean="0"/>
              <a:t> </a:t>
            </a:r>
            <a:r>
              <a:rPr lang="en-US" sz="4000" dirty="0"/>
              <a:t>that run on a 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sz="4000" dirty="0" smtClean="0"/>
              <a:t>/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Application</a:t>
            </a:r>
            <a:r>
              <a:rPr lang="en-US" sz="4000" dirty="0" smtClean="0"/>
              <a:t> </a:t>
            </a:r>
            <a:r>
              <a:rPr lang="en-US" sz="4000" dirty="0"/>
              <a:t>server and act as a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middle layer </a:t>
            </a:r>
            <a:r>
              <a:rPr lang="en-US" sz="4000" dirty="0"/>
              <a:t>between a request coming from a </a:t>
            </a:r>
            <a:r>
              <a:rPr lang="en-US" sz="4000" dirty="0" smtClean="0"/>
              <a:t>web </a:t>
            </a:r>
            <a:r>
              <a:rPr lang="en-US" sz="4000" dirty="0"/>
              <a:t>browser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3838" y="328973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94" y="5671031"/>
            <a:ext cx="709891" cy="709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5681825"/>
            <a:ext cx="705707" cy="705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33" y="5629681"/>
            <a:ext cx="771119" cy="771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5" y="4021654"/>
            <a:ext cx="1870776" cy="112084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10355219" y="4030959"/>
            <a:ext cx="1425604" cy="1848029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Database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4309792"/>
            <a:ext cx="1290361" cy="1290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39" y="4001247"/>
            <a:ext cx="1950461" cy="19504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30275" y="324630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</a:t>
            </a:r>
            <a:r>
              <a:rPr lang="en-US" sz="2800" dirty="0" smtClean="0"/>
              <a:t>Server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768708" y="3828977"/>
            <a:ext cx="12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Servlet</a:t>
            </a:r>
            <a:endParaRPr lang="en-US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106250" y="4519181"/>
            <a:ext cx="1324025" cy="7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261166" y="5233599"/>
            <a:ext cx="1306989" cy="136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01102" y="3819024"/>
            <a:ext cx="136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Request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6155050" y="4618300"/>
            <a:ext cx="158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261166" y="4529134"/>
            <a:ext cx="1324025" cy="7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56018" y="3828977"/>
            <a:ext cx="136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Request</a:t>
            </a:r>
            <a:endParaRPr lang="en-US" sz="28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106250" y="5247899"/>
            <a:ext cx="1306989" cy="136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000134" y="4632600"/>
            <a:ext cx="158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9061173" y="5021559"/>
            <a:ext cx="1021582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170840" y="4431752"/>
            <a:ext cx="860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5" grpId="0"/>
      <p:bldP spid="16" grpId="0"/>
      <p:bldP spid="25" grpId="0"/>
      <p:bldP spid="26" grpId="0"/>
      <p:bldP spid="35" grpId="0"/>
      <p:bldP spid="39" grpId="0"/>
      <p:bldP spid="43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7227</TotalTime>
  <Words>1703</Words>
  <Application>Microsoft Office PowerPoint</Application>
  <PresentationFormat>Custom</PresentationFormat>
  <Paragraphs>437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Introduction to Servlets</vt:lpstr>
      <vt:lpstr>Table of Contents</vt:lpstr>
      <vt:lpstr>Have a Question?</vt:lpstr>
      <vt:lpstr>Apache Tomcat</vt:lpstr>
      <vt:lpstr>What is a Apache Tomcat?</vt:lpstr>
      <vt:lpstr>Tomcat Setup</vt:lpstr>
      <vt:lpstr>Java EE Support</vt:lpstr>
      <vt:lpstr>Java Servlets</vt:lpstr>
      <vt:lpstr>Java Servlets</vt:lpstr>
      <vt:lpstr>Maven Dependencies </vt:lpstr>
      <vt:lpstr>Servlet Example</vt:lpstr>
      <vt:lpstr>URL Patterns</vt:lpstr>
      <vt:lpstr>Servlet Lifecycle</vt:lpstr>
      <vt:lpstr>Print Header</vt:lpstr>
      <vt:lpstr>Print Header</vt:lpstr>
      <vt:lpstr>Read Parameter</vt:lpstr>
      <vt:lpstr>Manipulate Cookies</vt:lpstr>
      <vt:lpstr>Manipulate Sessions (1)</vt:lpstr>
      <vt:lpstr>Manipulate Sessions (2)</vt:lpstr>
      <vt:lpstr>Forwarding</vt:lpstr>
      <vt:lpstr>Read Form Data</vt:lpstr>
      <vt:lpstr>Redirect</vt:lpstr>
      <vt:lpstr>MVC</vt:lpstr>
      <vt:lpstr>MVC – Control Flow</vt:lpstr>
      <vt:lpstr>Overall Architecture</vt:lpstr>
      <vt:lpstr>JSP, JSTL, EL</vt:lpstr>
      <vt:lpstr>JSP</vt:lpstr>
      <vt:lpstr>JSP Example</vt:lpstr>
      <vt:lpstr>Syntax</vt:lpstr>
      <vt:lpstr>Simple JSP Loop</vt:lpstr>
      <vt:lpstr>JSP Conditional Statement</vt:lpstr>
      <vt:lpstr>JSP Actions</vt:lpstr>
      <vt:lpstr>JSTL</vt:lpstr>
      <vt:lpstr>JSTL Simple Loop</vt:lpstr>
      <vt:lpstr>JSTL Conditional Statement</vt:lpstr>
      <vt:lpstr>Expression Language (1)</vt:lpstr>
      <vt:lpstr>Expression Language (2)</vt:lpstr>
      <vt:lpstr>Summary</vt:lpstr>
      <vt:lpstr>Web Development Basics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Web Development Basics - Introduction to Servlets</dc:title>
  <dc:subject>Servlets, JSP, JSTL, EL</dc:subject>
  <dc:creator>Software University Foundation</dc:creator>
  <cp:keywords>Servlets, JSP, JSTL, EL</cp:keywords>
  <dc:description>https://softuni.bg/courses/java-web-development-basics</dc:description>
  <cp:lastModifiedBy>Teodor Dimitrov</cp:lastModifiedBy>
  <cp:revision>214</cp:revision>
  <dcterms:created xsi:type="dcterms:W3CDTF">2014-01-02T17:00:34Z</dcterms:created>
  <dcterms:modified xsi:type="dcterms:W3CDTF">2017-02-16T09:53:04Z</dcterms:modified>
  <cp:category>Servlets, JSP, JSTL, EL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